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5.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7.png" Type="http://schemas.openxmlformats.org/officeDocument/2006/relationships/image"/><Relationship Id="rId12" Target="../media/image27.jpeg" Type="http://schemas.openxmlformats.org/officeDocument/2006/relationships/image"/><Relationship Id="rId2" Target="../media/image3.png" Type="http://schemas.openxmlformats.org/officeDocument/2006/relationships/image"/><Relationship Id="rId3" Target="../media/image5.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26.png" Type="http://schemas.openxmlformats.org/officeDocument/2006/relationships/image"/><Relationship Id="rId7" Target="../media/image8.png" Type="http://schemas.openxmlformats.org/officeDocument/2006/relationships/image"/><Relationship Id="rId8" Target="../media/image13.png" Type="http://schemas.openxmlformats.org/officeDocument/2006/relationships/image"/><Relationship Id="rId9"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36" t="0" r="-7336"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8102" t="0" r="-38102" b="0"/>
              </a:stretch>
            </a:blipFill>
          </p:spPr>
        </p:sp>
      </p:grpSp>
      <p:grpSp>
        <p:nvGrpSpPr>
          <p:cNvPr name="Group 5" id="5"/>
          <p:cNvGrpSpPr/>
          <p:nvPr/>
        </p:nvGrpSpPr>
        <p:grpSpPr>
          <a:xfrm rot="0">
            <a:off x="3751782" y="3065388"/>
            <a:ext cx="10784436" cy="4269598"/>
            <a:chOff x="0" y="0"/>
            <a:chExt cx="2840345" cy="1124503"/>
          </a:xfrm>
        </p:grpSpPr>
        <p:sp>
          <p:nvSpPr>
            <p:cNvPr name="Freeform 6" id="6"/>
            <p:cNvSpPr/>
            <p:nvPr/>
          </p:nvSpPr>
          <p:spPr>
            <a:xfrm flipH="false" flipV="false" rot="0">
              <a:off x="0" y="0"/>
              <a:ext cx="2840345" cy="1124503"/>
            </a:xfrm>
            <a:custGeom>
              <a:avLst/>
              <a:gdLst/>
              <a:ahLst/>
              <a:cxnLst/>
              <a:rect r="r" b="b" t="t" l="l"/>
              <a:pathLst>
                <a:path h="1124503" w="2840345">
                  <a:moveTo>
                    <a:pt x="0" y="0"/>
                  </a:moveTo>
                  <a:lnTo>
                    <a:pt x="2840345" y="0"/>
                  </a:lnTo>
                  <a:lnTo>
                    <a:pt x="2840345" y="1124503"/>
                  </a:lnTo>
                  <a:lnTo>
                    <a:pt x="0" y="1124503"/>
                  </a:lnTo>
                  <a:close/>
                </a:path>
              </a:pathLst>
            </a:custGeom>
            <a:solidFill>
              <a:srgbClr val="FFFFFF"/>
            </a:solidFill>
          </p:spPr>
        </p:sp>
        <p:sp>
          <p:nvSpPr>
            <p:cNvPr name="TextBox 7" id="7"/>
            <p:cNvSpPr txBox="true"/>
            <p:nvPr/>
          </p:nvSpPr>
          <p:spPr>
            <a:xfrm>
              <a:off x="0" y="-19050"/>
              <a:ext cx="2840345" cy="1143553"/>
            </a:xfrm>
            <a:prstGeom prst="rect">
              <a:avLst/>
            </a:prstGeom>
          </p:spPr>
          <p:txBody>
            <a:bodyPr anchor="ctr" rtlCol="false" tIns="50800" lIns="50800" bIns="50800" rIns="50800"/>
            <a:lstStyle/>
            <a:p>
              <a:pPr algn="ctr">
                <a:lnSpc>
                  <a:spcPts val="2859"/>
                </a:lnSpc>
              </a:pPr>
            </a:p>
            <a:p>
              <a:pPr algn="ctr">
                <a:lnSpc>
                  <a:spcPts val="2859"/>
                </a:lnSpc>
              </a:pPr>
            </a:p>
            <a:p>
              <a:pPr algn="ctr">
                <a:lnSpc>
                  <a:spcPts val="2859"/>
                </a:lnSpc>
              </a:pPr>
            </a:p>
            <a:p>
              <a:pPr algn="ctr">
                <a:lnSpc>
                  <a:spcPts val="2859"/>
                </a:lnSpc>
              </a:pPr>
            </a:p>
            <a:p>
              <a:pPr algn="ctr">
                <a:lnSpc>
                  <a:spcPts val="2859"/>
                </a:lnSpc>
              </a:pPr>
            </a:p>
            <a:p>
              <a:pPr algn="ctr">
                <a:lnSpc>
                  <a:spcPts val="3119"/>
                </a:lnSpc>
              </a:pPr>
            </a:p>
            <a:p>
              <a:pPr algn="ctr">
                <a:lnSpc>
                  <a:spcPts val="3119"/>
                </a:lnSpc>
              </a:pPr>
            </a:p>
            <a:p>
              <a:pPr algn="ctr">
                <a:lnSpc>
                  <a:spcPts val="3119"/>
                </a:lnSpc>
              </a:pPr>
            </a:p>
            <a:p>
              <a:pPr algn="ctr">
                <a:lnSpc>
                  <a:spcPts val="3119"/>
                </a:lnSpc>
              </a:pPr>
              <a:r>
                <a:rPr lang="en-US" sz="2399">
                  <a:solidFill>
                    <a:srgbClr val="000000"/>
                  </a:solidFill>
                  <a:latin typeface="Montserrat Classic"/>
                </a:rPr>
                <a:t>Email : sonalivaigankar2@gmail.com</a:t>
              </a:r>
            </a:p>
          </p:txBody>
        </p:sp>
      </p:grpSp>
      <p:sp>
        <p:nvSpPr>
          <p:cNvPr name="Freeform 8" id="8"/>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TextBox 9" id="9"/>
          <p:cNvSpPr txBox="true"/>
          <p:nvPr/>
        </p:nvSpPr>
        <p:spPr>
          <a:xfrm rot="0">
            <a:off x="4441321" y="3491153"/>
            <a:ext cx="9405358" cy="1652347"/>
          </a:xfrm>
          <a:prstGeom prst="rect">
            <a:avLst/>
          </a:prstGeom>
        </p:spPr>
        <p:txBody>
          <a:bodyPr anchor="t" rtlCol="false" tIns="0" lIns="0" bIns="0" rIns="0">
            <a:spAutoFit/>
          </a:bodyPr>
          <a:lstStyle/>
          <a:p>
            <a:pPr algn="ctr">
              <a:lnSpc>
                <a:spcPts val="6626"/>
              </a:lnSpc>
            </a:pPr>
            <a:r>
              <a:rPr lang="en-US" sz="4802" spc="67">
                <a:solidFill>
                  <a:srgbClr val="040506"/>
                </a:solidFill>
                <a:latin typeface="Archivo Black"/>
              </a:rPr>
              <a:t>CREATE A LINUX INSTANCE ON AWS EC2</a:t>
            </a:r>
          </a:p>
        </p:txBody>
      </p:sp>
      <p:sp>
        <p:nvSpPr>
          <p:cNvPr name="TextBox 10" id="10"/>
          <p:cNvSpPr txBox="true"/>
          <p:nvPr/>
        </p:nvSpPr>
        <p:spPr>
          <a:xfrm rot="0">
            <a:off x="2995901" y="5956990"/>
            <a:ext cx="949748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DOMAIN - AWS </a:t>
            </a:r>
          </a:p>
        </p:txBody>
      </p:sp>
      <p:sp>
        <p:nvSpPr>
          <p:cNvPr name="TextBox 11" id="11"/>
          <p:cNvSpPr txBox="true"/>
          <p:nvPr/>
        </p:nvSpPr>
        <p:spPr>
          <a:xfrm rot="0">
            <a:off x="3394441" y="5562978"/>
            <a:ext cx="949748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SONALI PEDNEKAR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544757"/>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alphaModFix amt="85000"/>
            </a:blip>
            <a:stretch>
              <a:fillRect l="0" t="-78057" r="0" b="-78057"/>
            </a:stretch>
          </a:blipFill>
        </p:spPr>
      </p:sp>
      <p:sp>
        <p:nvSpPr>
          <p:cNvPr name="TextBox 7" id="7"/>
          <p:cNvSpPr txBox="true"/>
          <p:nvPr/>
        </p:nvSpPr>
        <p:spPr>
          <a:xfrm rot="0">
            <a:off x="-262514" y="1568559"/>
            <a:ext cx="18813027" cy="1276753"/>
          </a:xfrm>
          <a:prstGeom prst="rect">
            <a:avLst/>
          </a:prstGeom>
        </p:spPr>
        <p:txBody>
          <a:bodyPr anchor="t" rtlCol="false" tIns="0" lIns="0" bIns="0" rIns="0">
            <a:spAutoFit/>
          </a:bodyPr>
          <a:lstStyle/>
          <a:p>
            <a:pPr algn="ctr">
              <a:lnSpc>
                <a:spcPts val="10325"/>
              </a:lnSpc>
            </a:pPr>
            <a:r>
              <a:rPr lang="en-US" sz="7482" spc="59">
                <a:solidFill>
                  <a:srgbClr val="FFFFFF"/>
                </a:solidFill>
                <a:latin typeface="Archivo Black"/>
              </a:rPr>
              <a:t>AGENDA</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2816452" y="5923704"/>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WHAT IS AWS</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6092698" y="5967536"/>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EC2 </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9368943" y="5923704"/>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EC2 COMPONENTS </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2642776" y="5967536"/>
            <a:ext cx="334123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DEMONSTRATION</a:t>
            </a:r>
          </a:p>
        </p:txBody>
      </p:sp>
      <p:sp>
        <p:nvSpPr>
          <p:cNvPr name="TextBox 16" id="16"/>
          <p:cNvSpPr txBox="true"/>
          <p:nvPr/>
        </p:nvSpPr>
        <p:spPr>
          <a:xfrm rot="0">
            <a:off x="8223840" y="718879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6707925" y="8199460"/>
            <a:ext cx="5322036"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CONCLUSION WITH QNA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36" t="0" r="-7336" b="0"/>
            </a:stretch>
          </a:blipFill>
        </p:spPr>
      </p:sp>
      <p:grpSp>
        <p:nvGrpSpPr>
          <p:cNvPr name="Group 3" id="3"/>
          <p:cNvGrpSpPr/>
          <p:nvPr/>
        </p:nvGrpSpPr>
        <p:grpSpPr>
          <a:xfrm rot="0">
            <a:off x="1028700" y="1342933"/>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662442" y="3935365"/>
            <a:ext cx="4249897" cy="594778"/>
            <a:chOff x="0" y="0"/>
            <a:chExt cx="1450640" cy="203019"/>
          </a:xfrm>
        </p:grpSpPr>
        <p:sp>
          <p:nvSpPr>
            <p:cNvPr name="Freeform 7" id="7"/>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8" id="8"/>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6467351" y="3761731"/>
            <a:ext cx="1096197" cy="94204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2662442" y="5477483"/>
            <a:ext cx="4249897" cy="594778"/>
            <a:chOff x="0" y="0"/>
            <a:chExt cx="1450640" cy="203019"/>
          </a:xfrm>
        </p:grpSpPr>
        <p:sp>
          <p:nvSpPr>
            <p:cNvPr name="Freeform 13" id="13"/>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14" id="14"/>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6467351" y="5303850"/>
            <a:ext cx="1096197" cy="942044"/>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7" id="1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2662442" y="7019602"/>
            <a:ext cx="4249897" cy="594778"/>
            <a:chOff x="0" y="0"/>
            <a:chExt cx="1450640" cy="203019"/>
          </a:xfrm>
        </p:grpSpPr>
        <p:sp>
          <p:nvSpPr>
            <p:cNvPr name="Freeform 19" id="19"/>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20" id="20"/>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6467351" y="6845969"/>
            <a:ext cx="1096197" cy="942044"/>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3" id="2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2662442" y="8561721"/>
            <a:ext cx="4249897" cy="594778"/>
            <a:chOff x="0" y="0"/>
            <a:chExt cx="1450640" cy="203019"/>
          </a:xfrm>
        </p:grpSpPr>
        <p:sp>
          <p:nvSpPr>
            <p:cNvPr name="Freeform 25" id="25"/>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26" id="26"/>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6467351" y="8388088"/>
            <a:ext cx="1096197" cy="942044"/>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9" id="29"/>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30" id="30"/>
          <p:cNvGrpSpPr/>
          <p:nvPr/>
        </p:nvGrpSpPr>
        <p:grpSpPr>
          <a:xfrm rot="0">
            <a:off x="10414081" y="3935365"/>
            <a:ext cx="4249897" cy="594778"/>
            <a:chOff x="0" y="0"/>
            <a:chExt cx="1450640" cy="203019"/>
          </a:xfrm>
        </p:grpSpPr>
        <p:sp>
          <p:nvSpPr>
            <p:cNvPr name="Freeform 31" id="31"/>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32" id="32"/>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33" id="33"/>
          <p:cNvGrpSpPr/>
          <p:nvPr/>
        </p:nvGrpSpPr>
        <p:grpSpPr>
          <a:xfrm rot="0">
            <a:off x="9625620" y="3767029"/>
            <a:ext cx="1096197" cy="942044"/>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35" id="35"/>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36" id="36"/>
          <p:cNvGrpSpPr/>
          <p:nvPr/>
        </p:nvGrpSpPr>
        <p:grpSpPr>
          <a:xfrm rot="0">
            <a:off x="10414081" y="5472186"/>
            <a:ext cx="4249897" cy="594778"/>
            <a:chOff x="0" y="0"/>
            <a:chExt cx="1450640" cy="203019"/>
          </a:xfrm>
        </p:grpSpPr>
        <p:sp>
          <p:nvSpPr>
            <p:cNvPr name="Freeform 37" id="37"/>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38" id="38"/>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9625620" y="5303850"/>
            <a:ext cx="1096197" cy="942044"/>
            <a:chOff x="0" y="0"/>
            <a:chExt cx="812800" cy="698500"/>
          </a:xfrm>
        </p:grpSpPr>
        <p:sp>
          <p:nvSpPr>
            <p:cNvPr name="Freeform 40" id="4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41" id="4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42" id="42"/>
          <p:cNvGrpSpPr/>
          <p:nvPr/>
        </p:nvGrpSpPr>
        <p:grpSpPr>
          <a:xfrm rot="0">
            <a:off x="10414081" y="7004780"/>
            <a:ext cx="4249897" cy="594778"/>
            <a:chOff x="0" y="0"/>
            <a:chExt cx="1450640" cy="203019"/>
          </a:xfrm>
        </p:grpSpPr>
        <p:sp>
          <p:nvSpPr>
            <p:cNvPr name="Freeform 43" id="43"/>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44" id="44"/>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45" id="45"/>
          <p:cNvGrpSpPr/>
          <p:nvPr/>
        </p:nvGrpSpPr>
        <p:grpSpPr>
          <a:xfrm rot="0">
            <a:off x="9625620" y="6836444"/>
            <a:ext cx="1096197" cy="942044"/>
            <a:chOff x="0" y="0"/>
            <a:chExt cx="812800" cy="698500"/>
          </a:xfrm>
        </p:grpSpPr>
        <p:sp>
          <p:nvSpPr>
            <p:cNvPr name="Freeform 46" id="4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47" id="4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48" id="48"/>
          <p:cNvGrpSpPr/>
          <p:nvPr/>
        </p:nvGrpSpPr>
        <p:grpSpPr>
          <a:xfrm rot="0">
            <a:off x="10414081" y="8537374"/>
            <a:ext cx="4249897" cy="594778"/>
            <a:chOff x="0" y="0"/>
            <a:chExt cx="1450640" cy="203019"/>
          </a:xfrm>
        </p:grpSpPr>
        <p:sp>
          <p:nvSpPr>
            <p:cNvPr name="Freeform 49" id="49"/>
            <p:cNvSpPr/>
            <p:nvPr/>
          </p:nvSpPr>
          <p:spPr>
            <a:xfrm flipH="false" flipV="false" rot="0">
              <a:off x="0" y="0"/>
              <a:ext cx="1450640" cy="203019"/>
            </a:xfrm>
            <a:custGeom>
              <a:avLst/>
              <a:gdLst/>
              <a:ahLst/>
              <a:cxnLst/>
              <a:rect r="r" b="b" t="t" l="l"/>
              <a:pathLst>
                <a:path h="203019" w="1450640">
                  <a:moveTo>
                    <a:pt x="20038" y="0"/>
                  </a:moveTo>
                  <a:lnTo>
                    <a:pt x="1430602" y="0"/>
                  </a:lnTo>
                  <a:cubicBezTo>
                    <a:pt x="1435917" y="0"/>
                    <a:pt x="1441013" y="2111"/>
                    <a:pt x="1444771" y="5869"/>
                  </a:cubicBezTo>
                  <a:cubicBezTo>
                    <a:pt x="1448529" y="9627"/>
                    <a:pt x="1450640" y="14724"/>
                    <a:pt x="1450640" y="20038"/>
                  </a:cubicBezTo>
                  <a:lnTo>
                    <a:pt x="1450640" y="182980"/>
                  </a:lnTo>
                  <a:cubicBezTo>
                    <a:pt x="1450640" y="188295"/>
                    <a:pt x="1448529" y="193392"/>
                    <a:pt x="1444771" y="197150"/>
                  </a:cubicBezTo>
                  <a:cubicBezTo>
                    <a:pt x="1441013" y="200907"/>
                    <a:pt x="1435917" y="203019"/>
                    <a:pt x="1430602" y="203019"/>
                  </a:cubicBezTo>
                  <a:lnTo>
                    <a:pt x="20038" y="203019"/>
                  </a:lnTo>
                  <a:cubicBezTo>
                    <a:pt x="14724" y="203019"/>
                    <a:pt x="9627" y="200907"/>
                    <a:pt x="5869" y="197150"/>
                  </a:cubicBezTo>
                  <a:cubicBezTo>
                    <a:pt x="2111" y="193392"/>
                    <a:pt x="0" y="188295"/>
                    <a:pt x="0" y="182980"/>
                  </a:cubicBezTo>
                  <a:lnTo>
                    <a:pt x="0" y="20038"/>
                  </a:lnTo>
                  <a:cubicBezTo>
                    <a:pt x="0" y="14724"/>
                    <a:pt x="2111" y="9627"/>
                    <a:pt x="5869" y="5869"/>
                  </a:cubicBezTo>
                  <a:cubicBezTo>
                    <a:pt x="9627" y="2111"/>
                    <a:pt x="14724" y="0"/>
                    <a:pt x="20038" y="0"/>
                  </a:cubicBezTo>
                  <a:close/>
                </a:path>
              </a:pathLst>
            </a:custGeom>
            <a:solidFill>
              <a:srgbClr val="131211"/>
            </a:solidFill>
          </p:spPr>
        </p:sp>
        <p:sp>
          <p:nvSpPr>
            <p:cNvPr name="TextBox 50" id="50"/>
            <p:cNvSpPr txBox="true"/>
            <p:nvPr/>
          </p:nvSpPr>
          <p:spPr>
            <a:xfrm>
              <a:off x="0" y="-19050"/>
              <a:ext cx="1450640" cy="222069"/>
            </a:xfrm>
            <a:prstGeom prst="rect">
              <a:avLst/>
            </a:prstGeom>
          </p:spPr>
          <p:txBody>
            <a:bodyPr anchor="ctr" rtlCol="false" tIns="50800" lIns="50800" bIns="50800" rIns="50800"/>
            <a:lstStyle/>
            <a:p>
              <a:pPr algn="ctr">
                <a:lnSpc>
                  <a:spcPts val="2859"/>
                </a:lnSpc>
              </a:pPr>
            </a:p>
          </p:txBody>
        </p:sp>
      </p:grpSp>
      <p:grpSp>
        <p:nvGrpSpPr>
          <p:cNvPr name="Group 51" id="51"/>
          <p:cNvGrpSpPr/>
          <p:nvPr/>
        </p:nvGrpSpPr>
        <p:grpSpPr>
          <a:xfrm rot="0">
            <a:off x="9625620" y="8369038"/>
            <a:ext cx="1096197" cy="942044"/>
            <a:chOff x="0" y="0"/>
            <a:chExt cx="812800" cy="698500"/>
          </a:xfrm>
        </p:grpSpPr>
        <p:sp>
          <p:nvSpPr>
            <p:cNvPr name="Freeform 52" id="5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53" id="5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54" id="54"/>
          <p:cNvGrpSpPr/>
          <p:nvPr/>
        </p:nvGrpSpPr>
        <p:grpSpPr>
          <a:xfrm rot="0">
            <a:off x="6641906" y="3854794"/>
            <a:ext cx="747086" cy="747083"/>
            <a:chOff x="0" y="0"/>
            <a:chExt cx="6350000" cy="6349975"/>
          </a:xfrm>
        </p:grpSpPr>
        <p:sp>
          <p:nvSpPr>
            <p:cNvPr name="Freeform 55" id="5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76" t="0" r="-24976" b="0"/>
              </a:stretch>
            </a:blipFill>
          </p:spPr>
        </p:sp>
      </p:grpSp>
      <p:grpSp>
        <p:nvGrpSpPr>
          <p:cNvPr name="Group 56" id="56"/>
          <p:cNvGrpSpPr/>
          <p:nvPr/>
        </p:nvGrpSpPr>
        <p:grpSpPr>
          <a:xfrm rot="0">
            <a:off x="6641906" y="5367032"/>
            <a:ext cx="805089" cy="805085"/>
            <a:chOff x="0" y="0"/>
            <a:chExt cx="6350000" cy="6349975"/>
          </a:xfrm>
        </p:grpSpPr>
        <p:sp>
          <p:nvSpPr>
            <p:cNvPr name="Freeform 57" id="5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80" t="0" r="-25080" b="0"/>
              </a:stretch>
            </a:blipFill>
          </p:spPr>
        </p:sp>
      </p:grpSp>
      <p:sp>
        <p:nvSpPr>
          <p:cNvPr name="TextBox 58" id="58"/>
          <p:cNvSpPr txBox="true"/>
          <p:nvPr/>
        </p:nvSpPr>
        <p:spPr>
          <a:xfrm rot="0">
            <a:off x="3073288" y="7139940"/>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MACHINE LEARNING</a:t>
            </a:r>
          </a:p>
        </p:txBody>
      </p:sp>
      <p:sp>
        <p:nvSpPr>
          <p:cNvPr name="TextBox 59" id="59"/>
          <p:cNvSpPr txBox="true"/>
          <p:nvPr/>
        </p:nvSpPr>
        <p:spPr>
          <a:xfrm rot="0">
            <a:off x="3403687" y="8702413"/>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ANALYTICS</a:t>
            </a:r>
          </a:p>
        </p:txBody>
      </p:sp>
      <p:grpSp>
        <p:nvGrpSpPr>
          <p:cNvPr name="Group 60" id="60"/>
          <p:cNvGrpSpPr/>
          <p:nvPr/>
        </p:nvGrpSpPr>
        <p:grpSpPr>
          <a:xfrm rot="0">
            <a:off x="6612905" y="6899626"/>
            <a:ext cx="805089" cy="805085"/>
            <a:chOff x="0" y="0"/>
            <a:chExt cx="6350000" cy="6349975"/>
          </a:xfrm>
        </p:grpSpPr>
        <p:sp>
          <p:nvSpPr>
            <p:cNvPr name="Freeform 61" id="6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5627" t="0" r="-35627" b="0"/>
              </a:stretch>
            </a:blipFill>
          </p:spPr>
        </p:sp>
      </p:grpSp>
      <p:grpSp>
        <p:nvGrpSpPr>
          <p:cNvPr name="Group 62" id="62"/>
          <p:cNvGrpSpPr/>
          <p:nvPr/>
        </p:nvGrpSpPr>
        <p:grpSpPr>
          <a:xfrm rot="0">
            <a:off x="6641906" y="8432220"/>
            <a:ext cx="805089" cy="805085"/>
            <a:chOff x="0" y="0"/>
            <a:chExt cx="6350000" cy="6349975"/>
          </a:xfrm>
        </p:grpSpPr>
        <p:sp>
          <p:nvSpPr>
            <p:cNvPr name="Freeform 63" id="6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477" t="0" r="-25477" b="0"/>
              </a:stretch>
            </a:blipFill>
          </p:spPr>
        </p:sp>
      </p:grpSp>
      <p:grpSp>
        <p:nvGrpSpPr>
          <p:cNvPr name="Group 64" id="64"/>
          <p:cNvGrpSpPr/>
          <p:nvPr/>
        </p:nvGrpSpPr>
        <p:grpSpPr>
          <a:xfrm rot="0">
            <a:off x="9771174" y="3825793"/>
            <a:ext cx="805089" cy="805085"/>
            <a:chOff x="0" y="0"/>
            <a:chExt cx="6350000" cy="6349975"/>
          </a:xfrm>
        </p:grpSpPr>
        <p:sp>
          <p:nvSpPr>
            <p:cNvPr name="Freeform 65" id="6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78194" t="0" r="0" b="0"/>
              </a:stretch>
            </a:blipFill>
          </p:spPr>
        </p:sp>
      </p:grpSp>
      <p:grpSp>
        <p:nvGrpSpPr>
          <p:cNvPr name="Group 66" id="66"/>
          <p:cNvGrpSpPr/>
          <p:nvPr/>
        </p:nvGrpSpPr>
        <p:grpSpPr>
          <a:xfrm rot="0">
            <a:off x="9771174" y="5370216"/>
            <a:ext cx="805089" cy="805085"/>
            <a:chOff x="0" y="0"/>
            <a:chExt cx="6350000" cy="6349975"/>
          </a:xfrm>
        </p:grpSpPr>
        <p:sp>
          <p:nvSpPr>
            <p:cNvPr name="Freeform 67" id="6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36173" t="0" r="-36173" b="0"/>
              </a:stretch>
            </a:blipFill>
          </p:spPr>
        </p:sp>
      </p:grpSp>
      <p:grpSp>
        <p:nvGrpSpPr>
          <p:cNvPr name="Group 68" id="68"/>
          <p:cNvGrpSpPr/>
          <p:nvPr/>
        </p:nvGrpSpPr>
        <p:grpSpPr>
          <a:xfrm rot="0">
            <a:off x="9771174" y="6899626"/>
            <a:ext cx="805089" cy="805085"/>
            <a:chOff x="0" y="0"/>
            <a:chExt cx="6350000" cy="6349975"/>
          </a:xfrm>
        </p:grpSpPr>
        <p:sp>
          <p:nvSpPr>
            <p:cNvPr name="Freeform 69" id="6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30638" t="0" r="-30638" b="0"/>
              </a:stretch>
            </a:blipFill>
          </p:spPr>
        </p:sp>
      </p:grpSp>
      <p:grpSp>
        <p:nvGrpSpPr>
          <p:cNvPr name="Group 70" id="70"/>
          <p:cNvGrpSpPr/>
          <p:nvPr/>
        </p:nvGrpSpPr>
        <p:grpSpPr>
          <a:xfrm rot="0">
            <a:off x="9771174" y="8456567"/>
            <a:ext cx="805089" cy="805085"/>
            <a:chOff x="0" y="0"/>
            <a:chExt cx="6350000" cy="6349975"/>
          </a:xfrm>
        </p:grpSpPr>
        <p:sp>
          <p:nvSpPr>
            <p:cNvPr name="Freeform 71" id="7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0" t="0" r="0" b="0"/>
              </a:stretch>
            </a:blipFill>
          </p:spPr>
        </p:sp>
      </p:grpSp>
      <p:sp>
        <p:nvSpPr>
          <p:cNvPr name="TextBox 72" id="72"/>
          <p:cNvSpPr txBox="true"/>
          <p:nvPr/>
        </p:nvSpPr>
        <p:spPr>
          <a:xfrm rot="0">
            <a:off x="3690980" y="1394463"/>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Amazon Web Services</a:t>
            </a:r>
          </a:p>
        </p:txBody>
      </p:sp>
      <p:sp>
        <p:nvSpPr>
          <p:cNvPr name="TextBox 73" id="73"/>
          <p:cNvSpPr txBox="true"/>
          <p:nvPr/>
        </p:nvSpPr>
        <p:spPr>
          <a:xfrm rot="0">
            <a:off x="2217454" y="2190854"/>
            <a:ext cx="14167417" cy="1288923"/>
          </a:xfrm>
          <a:prstGeom prst="rect">
            <a:avLst/>
          </a:prstGeom>
        </p:spPr>
        <p:txBody>
          <a:bodyPr anchor="t" rtlCol="false" tIns="0" lIns="0" bIns="0" rIns="0">
            <a:spAutoFit/>
          </a:bodyPr>
          <a:lstStyle/>
          <a:p>
            <a:pPr algn="ctr">
              <a:lnSpc>
                <a:spcPts val="2613"/>
              </a:lnSpc>
              <a:spcBef>
                <a:spcPct val="0"/>
              </a:spcBef>
            </a:pPr>
            <a:r>
              <a:rPr lang="en-US" sz="2010">
                <a:solidFill>
                  <a:srgbClr val="000000"/>
                </a:solidFill>
                <a:latin typeface="Montserrat Light"/>
              </a:rPr>
              <a:t>Amazon Web Services, is a leading cloud computing platform offering a wide range of on-demand services for computing power, storage, databases, and more. It provides scalability, pay-as-you-go pricing, security, and a global infrastructure, empowering businesses to innovate and grow efficiently in the cloud.</a:t>
            </a:r>
          </a:p>
          <a:p>
            <a:pPr algn="ctr">
              <a:lnSpc>
                <a:spcPts val="2613"/>
              </a:lnSpc>
              <a:spcBef>
                <a:spcPct val="0"/>
              </a:spcBef>
            </a:pPr>
            <a:r>
              <a:rPr lang="en-US" sz="2010">
                <a:solidFill>
                  <a:srgbClr val="000000"/>
                </a:solidFill>
                <a:latin typeface="Montserrat Light"/>
              </a:rPr>
              <a:t>It offers a vast array of cloud services few are listed below:</a:t>
            </a:r>
          </a:p>
        </p:txBody>
      </p:sp>
      <p:sp>
        <p:nvSpPr>
          <p:cNvPr name="TextBox 74" id="74"/>
          <p:cNvSpPr txBox="true"/>
          <p:nvPr/>
        </p:nvSpPr>
        <p:spPr>
          <a:xfrm rot="0">
            <a:off x="3073288" y="4055703"/>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COMPUTING POWER</a:t>
            </a:r>
          </a:p>
        </p:txBody>
      </p:sp>
      <p:sp>
        <p:nvSpPr>
          <p:cNvPr name="TextBox 75" id="75"/>
          <p:cNvSpPr txBox="true"/>
          <p:nvPr/>
        </p:nvSpPr>
        <p:spPr>
          <a:xfrm rot="0">
            <a:off x="2872695" y="5577468"/>
            <a:ext cx="4950833" cy="301523"/>
          </a:xfrm>
          <a:prstGeom prst="rect">
            <a:avLst/>
          </a:prstGeom>
        </p:spPr>
        <p:txBody>
          <a:bodyPr anchor="t" rtlCol="false" tIns="0" lIns="0" bIns="0" rIns="0">
            <a:spAutoFit/>
          </a:bodyPr>
          <a:lstStyle/>
          <a:p>
            <a:pPr>
              <a:lnSpc>
                <a:spcPts val="2497"/>
              </a:lnSpc>
            </a:pPr>
            <a:r>
              <a:rPr lang="en-US" sz="1810" spc="177">
                <a:solidFill>
                  <a:srgbClr val="F2F4F5"/>
                </a:solidFill>
                <a:latin typeface="Montserrat Light"/>
              </a:rPr>
              <a:t>NETWORKING CAPABILITIES</a:t>
            </a:r>
          </a:p>
        </p:txBody>
      </p:sp>
      <p:sp>
        <p:nvSpPr>
          <p:cNvPr name="TextBox 76" id="76"/>
          <p:cNvSpPr txBox="true"/>
          <p:nvPr/>
        </p:nvSpPr>
        <p:spPr>
          <a:xfrm rot="0">
            <a:off x="10962107" y="4051285"/>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STORAGE SOLUTIONS</a:t>
            </a:r>
          </a:p>
        </p:txBody>
      </p:sp>
      <p:sp>
        <p:nvSpPr>
          <p:cNvPr name="TextBox 77" id="77"/>
          <p:cNvSpPr txBox="true"/>
          <p:nvPr/>
        </p:nvSpPr>
        <p:spPr>
          <a:xfrm rot="0">
            <a:off x="11434037" y="5577468"/>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DATABASE</a:t>
            </a:r>
          </a:p>
        </p:txBody>
      </p:sp>
      <p:sp>
        <p:nvSpPr>
          <p:cNvPr name="TextBox 78" id="78"/>
          <p:cNvSpPr txBox="true"/>
          <p:nvPr/>
        </p:nvSpPr>
        <p:spPr>
          <a:xfrm rot="0">
            <a:off x="10721817" y="7130415"/>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ARTIFICIAL INTELLIGENCE</a:t>
            </a:r>
          </a:p>
        </p:txBody>
      </p:sp>
      <p:sp>
        <p:nvSpPr>
          <p:cNvPr name="TextBox 79" id="79"/>
          <p:cNvSpPr txBox="true"/>
          <p:nvPr/>
        </p:nvSpPr>
        <p:spPr>
          <a:xfrm rot="0">
            <a:off x="11434037" y="8647307"/>
            <a:ext cx="4950833" cy="325526"/>
          </a:xfrm>
          <a:prstGeom prst="rect">
            <a:avLst/>
          </a:prstGeom>
        </p:spPr>
        <p:txBody>
          <a:bodyPr anchor="t" rtlCol="false" tIns="0" lIns="0" bIns="0" rIns="0">
            <a:spAutoFit/>
          </a:bodyPr>
          <a:lstStyle/>
          <a:p>
            <a:pPr>
              <a:lnSpc>
                <a:spcPts val="2773"/>
              </a:lnSpc>
            </a:pPr>
            <a:r>
              <a:rPr lang="en-US" sz="2010" spc="196">
                <a:solidFill>
                  <a:srgbClr val="F2F4F5"/>
                </a:solidFill>
                <a:latin typeface="Montserrat Light"/>
              </a:rPr>
              <a:t>SECURITY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737904" y="1028700"/>
            <a:ext cx="16665849" cy="8921696"/>
            <a:chOff x="0" y="0"/>
            <a:chExt cx="4389359" cy="2349747"/>
          </a:xfrm>
        </p:grpSpPr>
        <p:sp>
          <p:nvSpPr>
            <p:cNvPr name="Freeform 4" id="4"/>
            <p:cNvSpPr/>
            <p:nvPr/>
          </p:nvSpPr>
          <p:spPr>
            <a:xfrm flipH="false" flipV="false" rot="0">
              <a:off x="0" y="0"/>
              <a:ext cx="4389359" cy="2349747"/>
            </a:xfrm>
            <a:custGeom>
              <a:avLst/>
              <a:gdLst/>
              <a:ahLst/>
              <a:cxnLst/>
              <a:rect r="r" b="b" t="t" l="l"/>
              <a:pathLst>
                <a:path h="2349747" w="4389359">
                  <a:moveTo>
                    <a:pt x="11613" y="0"/>
                  </a:moveTo>
                  <a:lnTo>
                    <a:pt x="4377746" y="0"/>
                  </a:lnTo>
                  <a:cubicBezTo>
                    <a:pt x="4380826" y="0"/>
                    <a:pt x="4383780" y="1224"/>
                    <a:pt x="4385958" y="3402"/>
                  </a:cubicBezTo>
                  <a:cubicBezTo>
                    <a:pt x="4388136" y="5579"/>
                    <a:pt x="4389359" y="8533"/>
                    <a:pt x="4389359" y="11613"/>
                  </a:cubicBezTo>
                  <a:lnTo>
                    <a:pt x="4389359" y="2338134"/>
                  </a:lnTo>
                  <a:cubicBezTo>
                    <a:pt x="4389359" y="2341214"/>
                    <a:pt x="4388136" y="2344168"/>
                    <a:pt x="4385958" y="2346346"/>
                  </a:cubicBezTo>
                  <a:cubicBezTo>
                    <a:pt x="4383780" y="2348524"/>
                    <a:pt x="4380826" y="2349747"/>
                    <a:pt x="4377746" y="2349747"/>
                  </a:cubicBezTo>
                  <a:lnTo>
                    <a:pt x="11613" y="2349747"/>
                  </a:lnTo>
                  <a:cubicBezTo>
                    <a:pt x="5200" y="2349747"/>
                    <a:pt x="0" y="2344548"/>
                    <a:pt x="0" y="2338134"/>
                  </a:cubicBezTo>
                  <a:lnTo>
                    <a:pt x="0" y="11613"/>
                  </a:lnTo>
                  <a:cubicBezTo>
                    <a:pt x="0" y="8533"/>
                    <a:pt x="1224" y="5579"/>
                    <a:pt x="3402" y="3402"/>
                  </a:cubicBezTo>
                  <a:cubicBezTo>
                    <a:pt x="5579" y="1224"/>
                    <a:pt x="8533" y="0"/>
                    <a:pt x="11613" y="0"/>
                  </a:cubicBezTo>
                  <a:close/>
                </a:path>
              </a:pathLst>
            </a:custGeom>
            <a:solidFill>
              <a:srgbClr val="FFFFFF">
                <a:alpha val="86667"/>
              </a:srgbClr>
            </a:solidFill>
          </p:spPr>
        </p:sp>
        <p:sp>
          <p:nvSpPr>
            <p:cNvPr name="TextBox 5" id="5"/>
            <p:cNvSpPr txBox="true"/>
            <p:nvPr/>
          </p:nvSpPr>
          <p:spPr>
            <a:xfrm>
              <a:off x="0" y="-19050"/>
              <a:ext cx="4389359" cy="236879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912808" y="321501"/>
            <a:ext cx="19354610" cy="2258023"/>
            <a:chOff x="0" y="0"/>
            <a:chExt cx="1876002" cy="218865"/>
          </a:xfrm>
        </p:grpSpPr>
        <p:sp>
          <p:nvSpPr>
            <p:cNvPr name="Freeform 7" id="7"/>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00000"/>
            </a:solidFill>
            <a:ln cap="sq">
              <a:noFill/>
              <a:prstDash val="solid"/>
              <a:miter/>
            </a:ln>
          </p:spPr>
        </p:sp>
        <p:sp>
          <p:nvSpPr>
            <p:cNvPr name="TextBox 8" id="8"/>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2475295" y="3079217"/>
            <a:ext cx="13848221" cy="13542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1A1A1A"/>
                </a:solidFill>
                <a:latin typeface="Montserrat Light"/>
              </a:rPr>
              <a:t>Amazon Elastic Compute Cloud (Amazon EC2) is a web service provided by Amazon Web Services (AWS) that offers resizable compute capacity in the cloud. Essentially, EC2 allows users to rent virtual servers, known as instances, to run their applications. Here's a breakdown of what an EC2 instance is:</a:t>
            </a:r>
          </a:p>
        </p:txBody>
      </p:sp>
      <p:sp>
        <p:nvSpPr>
          <p:cNvPr name="TextBox 10" id="10"/>
          <p:cNvSpPr txBox="true"/>
          <p:nvPr/>
        </p:nvSpPr>
        <p:spPr>
          <a:xfrm rot="0">
            <a:off x="1764841" y="1018405"/>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WHAT IS EC2 INSTANCE?</a:t>
            </a:r>
          </a:p>
        </p:txBody>
      </p:sp>
      <p:grpSp>
        <p:nvGrpSpPr>
          <p:cNvPr name="Group 11" id="11"/>
          <p:cNvGrpSpPr/>
          <p:nvPr/>
        </p:nvGrpSpPr>
        <p:grpSpPr>
          <a:xfrm rot="0">
            <a:off x="1017889" y="2441780"/>
            <a:ext cx="5689104" cy="275488"/>
            <a:chOff x="0" y="0"/>
            <a:chExt cx="4519796" cy="218865"/>
          </a:xfrm>
        </p:grpSpPr>
        <p:sp>
          <p:nvSpPr>
            <p:cNvPr name="Freeform 12" id="12"/>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3" id="13"/>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2035036" y="-556147"/>
            <a:ext cx="9534019" cy="1112295"/>
            <a:chOff x="0" y="0"/>
            <a:chExt cx="1876002" cy="218865"/>
          </a:xfrm>
        </p:grpSpPr>
        <p:sp>
          <p:nvSpPr>
            <p:cNvPr name="Freeform 15" id="15"/>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6" id="16"/>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7" id="17"/>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017889" y="4825315"/>
            <a:ext cx="736150" cy="636369"/>
            <a:chOff x="0" y="0"/>
            <a:chExt cx="193883" cy="167603"/>
          </a:xfrm>
        </p:grpSpPr>
        <p:sp>
          <p:nvSpPr>
            <p:cNvPr name="Freeform 20" id="20"/>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1" id="21"/>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22" id="22"/>
          <p:cNvSpPr txBox="true"/>
          <p:nvPr/>
        </p:nvSpPr>
        <p:spPr>
          <a:xfrm rot="0">
            <a:off x="1919541" y="4806265"/>
            <a:ext cx="6419006" cy="1619123"/>
          </a:xfrm>
          <a:prstGeom prst="rect">
            <a:avLst/>
          </a:prstGeom>
        </p:spPr>
        <p:txBody>
          <a:bodyPr anchor="t" rtlCol="false" tIns="0" lIns="0" bIns="0" rIns="0">
            <a:spAutoFit/>
          </a:bodyPr>
          <a:lstStyle/>
          <a:p>
            <a:pPr>
              <a:lnSpc>
                <a:spcPts val="2613"/>
              </a:lnSpc>
              <a:spcBef>
                <a:spcPct val="0"/>
              </a:spcBef>
            </a:pPr>
            <a:r>
              <a:rPr lang="en-US" sz="2010">
                <a:solidFill>
                  <a:srgbClr val="000000"/>
                </a:solidFill>
                <a:latin typeface="Montserrat Light Bold"/>
              </a:rPr>
              <a:t>Virtual Servers</a:t>
            </a:r>
            <a:r>
              <a:rPr lang="en-US" sz="2010">
                <a:solidFill>
                  <a:srgbClr val="000000"/>
                </a:solidFill>
                <a:latin typeface="Montserrat Light"/>
              </a:rPr>
              <a:t>: EC2 instances are virtual servers hosted in the cloud. Users can launch instances with various configurations of CPU, memory, storage, and networking resources to suit their specific needs.</a:t>
            </a:r>
          </a:p>
        </p:txBody>
      </p:sp>
      <p:grpSp>
        <p:nvGrpSpPr>
          <p:cNvPr name="Group 23" id="23"/>
          <p:cNvGrpSpPr/>
          <p:nvPr/>
        </p:nvGrpSpPr>
        <p:grpSpPr>
          <a:xfrm rot="0">
            <a:off x="9968945" y="4798864"/>
            <a:ext cx="736150" cy="662821"/>
            <a:chOff x="0" y="0"/>
            <a:chExt cx="193883" cy="174570"/>
          </a:xfrm>
        </p:grpSpPr>
        <p:sp>
          <p:nvSpPr>
            <p:cNvPr name="Freeform 24" id="24"/>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5" id="25"/>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26" id="26"/>
          <p:cNvSpPr txBox="true"/>
          <p:nvPr/>
        </p:nvSpPr>
        <p:spPr>
          <a:xfrm rot="0">
            <a:off x="11032248" y="4779814"/>
            <a:ext cx="6227052" cy="1619123"/>
          </a:xfrm>
          <a:prstGeom prst="rect">
            <a:avLst/>
          </a:prstGeom>
        </p:spPr>
        <p:txBody>
          <a:bodyPr anchor="t" rtlCol="false" tIns="0" lIns="0" bIns="0" rIns="0">
            <a:spAutoFit/>
          </a:bodyPr>
          <a:lstStyle/>
          <a:p>
            <a:pPr>
              <a:lnSpc>
                <a:spcPts val="2613"/>
              </a:lnSpc>
              <a:spcBef>
                <a:spcPct val="0"/>
              </a:spcBef>
            </a:pPr>
            <a:r>
              <a:rPr lang="en-US" sz="2010">
                <a:solidFill>
                  <a:srgbClr val="000000"/>
                </a:solidFill>
                <a:latin typeface="Montserrat Light Bold"/>
              </a:rPr>
              <a:t>Scalability</a:t>
            </a:r>
            <a:r>
              <a:rPr lang="en-US" sz="2010">
                <a:solidFill>
                  <a:srgbClr val="000000"/>
                </a:solidFill>
                <a:latin typeface="Montserrat Light"/>
              </a:rPr>
              <a:t>: EC2 instances are designed to be highly scalable. Users can easily scale up or down the number of instances they are using based on demand, ensuring that they have the necessary computing resources available when needed.</a:t>
            </a:r>
          </a:p>
        </p:txBody>
      </p:sp>
      <p:grpSp>
        <p:nvGrpSpPr>
          <p:cNvPr name="Group 27" id="27"/>
          <p:cNvGrpSpPr/>
          <p:nvPr/>
        </p:nvGrpSpPr>
        <p:grpSpPr>
          <a:xfrm rot="0">
            <a:off x="1017889" y="7201536"/>
            <a:ext cx="736150" cy="662821"/>
            <a:chOff x="0" y="0"/>
            <a:chExt cx="193883" cy="174570"/>
          </a:xfrm>
        </p:grpSpPr>
        <p:sp>
          <p:nvSpPr>
            <p:cNvPr name="Freeform 28" id="28"/>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9" id="29"/>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0" id="30"/>
          <p:cNvSpPr txBox="true"/>
          <p:nvPr/>
        </p:nvSpPr>
        <p:spPr>
          <a:xfrm rot="0">
            <a:off x="1919541" y="7182486"/>
            <a:ext cx="6023141" cy="1942973"/>
          </a:xfrm>
          <a:prstGeom prst="rect">
            <a:avLst/>
          </a:prstGeom>
        </p:spPr>
        <p:txBody>
          <a:bodyPr anchor="t" rtlCol="false" tIns="0" lIns="0" bIns="0" rIns="0">
            <a:spAutoFit/>
          </a:bodyPr>
          <a:lstStyle/>
          <a:p>
            <a:pPr>
              <a:lnSpc>
                <a:spcPts val="2613"/>
              </a:lnSpc>
              <a:spcBef>
                <a:spcPct val="0"/>
              </a:spcBef>
            </a:pPr>
            <a:r>
              <a:rPr lang="en-US" sz="2010">
                <a:solidFill>
                  <a:srgbClr val="000000"/>
                </a:solidFill>
                <a:latin typeface="Montserrat Light Bold"/>
              </a:rPr>
              <a:t>Pay-As-You-Go Pricing</a:t>
            </a:r>
            <a:r>
              <a:rPr lang="en-US" sz="2010">
                <a:solidFill>
                  <a:srgbClr val="000000"/>
                </a:solidFill>
                <a:latin typeface="Montserrat Light"/>
              </a:rPr>
              <a:t>: With EC2, users only pay for the compute capacity they consume on an hourly or per-second basis, depending on the instance type. This pay-as-you-go pricing model allows for cost-effective usage of computing resources.</a:t>
            </a:r>
          </a:p>
        </p:txBody>
      </p:sp>
      <p:grpSp>
        <p:nvGrpSpPr>
          <p:cNvPr name="Group 31" id="31"/>
          <p:cNvGrpSpPr/>
          <p:nvPr/>
        </p:nvGrpSpPr>
        <p:grpSpPr>
          <a:xfrm rot="0">
            <a:off x="9968945" y="7201536"/>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04</a:t>
              </a:r>
            </a:p>
          </p:txBody>
        </p:sp>
      </p:grpSp>
      <p:sp>
        <p:nvSpPr>
          <p:cNvPr name="TextBox 34" id="34"/>
          <p:cNvSpPr txBox="true"/>
          <p:nvPr/>
        </p:nvSpPr>
        <p:spPr>
          <a:xfrm rot="0">
            <a:off x="11058050" y="7182486"/>
            <a:ext cx="6345703" cy="1942973"/>
          </a:xfrm>
          <a:prstGeom prst="rect">
            <a:avLst/>
          </a:prstGeom>
        </p:spPr>
        <p:txBody>
          <a:bodyPr anchor="t" rtlCol="false" tIns="0" lIns="0" bIns="0" rIns="0">
            <a:spAutoFit/>
          </a:bodyPr>
          <a:lstStyle/>
          <a:p>
            <a:pPr>
              <a:lnSpc>
                <a:spcPts val="2613"/>
              </a:lnSpc>
              <a:spcBef>
                <a:spcPct val="0"/>
              </a:spcBef>
            </a:pPr>
            <a:r>
              <a:rPr lang="en-US" sz="2010">
                <a:solidFill>
                  <a:srgbClr val="000000"/>
                </a:solidFill>
                <a:latin typeface="Montserrat Light Bold"/>
              </a:rPr>
              <a:t>Flexibility</a:t>
            </a:r>
            <a:r>
              <a:rPr lang="en-US" sz="2010">
                <a:solidFill>
                  <a:srgbClr val="000000"/>
                </a:solidFill>
                <a:latin typeface="Montserrat Light"/>
              </a:rPr>
              <a:t>: EC2 offers a wide variety of instance types optimized for different workloads, such as general-purpose, compute-optimized, memory-optimized, and storage-optimized instances. Users can choose the instance type that best fits their application requirements.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6755" t="-20920" r="0" b="-55420"/>
            </a:stretch>
          </a:blipFill>
        </p:spPr>
      </p:sp>
      <p:grpSp>
        <p:nvGrpSpPr>
          <p:cNvPr name="Group 3" id="3"/>
          <p:cNvGrpSpPr/>
          <p:nvPr/>
        </p:nvGrpSpPr>
        <p:grpSpPr>
          <a:xfrm rot="0">
            <a:off x="15818632" y="2057400"/>
            <a:ext cx="2284928" cy="8229600"/>
            <a:chOff x="0" y="0"/>
            <a:chExt cx="601792" cy="2167467"/>
          </a:xfrm>
        </p:grpSpPr>
        <p:sp>
          <p:nvSpPr>
            <p:cNvPr name="Freeform 4" id="4"/>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5" id="5"/>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65808" y="399552"/>
            <a:ext cx="8616655" cy="3155365"/>
            <a:chOff x="0" y="0"/>
            <a:chExt cx="2269407" cy="831043"/>
          </a:xfrm>
        </p:grpSpPr>
        <p:sp>
          <p:nvSpPr>
            <p:cNvPr name="Freeform 7" id="7"/>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8" id="8"/>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3257479" y="2714396"/>
            <a:ext cx="2284928" cy="8229600"/>
            <a:chOff x="0" y="0"/>
            <a:chExt cx="601792" cy="2167467"/>
          </a:xfrm>
        </p:grpSpPr>
        <p:sp>
          <p:nvSpPr>
            <p:cNvPr name="Freeform 10" id="10"/>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11" id="11"/>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0696326" y="3580317"/>
            <a:ext cx="2284928" cy="8229600"/>
            <a:chOff x="0" y="0"/>
            <a:chExt cx="601792" cy="2167467"/>
          </a:xfrm>
        </p:grpSpPr>
        <p:sp>
          <p:nvSpPr>
            <p:cNvPr name="Freeform 13" id="13"/>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14" id="14"/>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8110456" y="4379241"/>
            <a:ext cx="2284928" cy="8229600"/>
            <a:chOff x="0" y="0"/>
            <a:chExt cx="601792" cy="2167467"/>
          </a:xfrm>
        </p:grpSpPr>
        <p:sp>
          <p:nvSpPr>
            <p:cNvPr name="Freeform 16" id="16"/>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17" id="17"/>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5520728" y="5143500"/>
            <a:ext cx="2284928" cy="8229600"/>
            <a:chOff x="0" y="0"/>
            <a:chExt cx="601792" cy="2167467"/>
          </a:xfrm>
        </p:grpSpPr>
        <p:sp>
          <p:nvSpPr>
            <p:cNvPr name="Freeform 19" id="19"/>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20" id="20"/>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1" id="21"/>
          <p:cNvGrpSpPr/>
          <p:nvPr/>
        </p:nvGrpSpPr>
        <p:grpSpPr>
          <a:xfrm rot="0">
            <a:off x="2959575" y="6417388"/>
            <a:ext cx="2284928" cy="8229600"/>
            <a:chOff x="0" y="0"/>
            <a:chExt cx="601792" cy="2167467"/>
          </a:xfrm>
        </p:grpSpPr>
        <p:sp>
          <p:nvSpPr>
            <p:cNvPr name="Freeform 22" id="22"/>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23" id="23"/>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4" id="24"/>
          <p:cNvGrpSpPr/>
          <p:nvPr/>
        </p:nvGrpSpPr>
        <p:grpSpPr>
          <a:xfrm rot="0">
            <a:off x="425729" y="7266702"/>
            <a:ext cx="2284928" cy="8229600"/>
            <a:chOff x="0" y="0"/>
            <a:chExt cx="601792" cy="2167467"/>
          </a:xfrm>
        </p:grpSpPr>
        <p:sp>
          <p:nvSpPr>
            <p:cNvPr name="Freeform 25" id="25"/>
            <p:cNvSpPr/>
            <p:nvPr/>
          </p:nvSpPr>
          <p:spPr>
            <a:xfrm flipH="false" flipV="false" rot="0">
              <a:off x="0" y="0"/>
              <a:ext cx="601792" cy="2167467"/>
            </a:xfrm>
            <a:custGeom>
              <a:avLst/>
              <a:gdLst/>
              <a:ahLst/>
              <a:cxnLst/>
              <a:rect r="r" b="b" t="t" l="l"/>
              <a:pathLst>
                <a:path h="2167467" w="601792">
                  <a:moveTo>
                    <a:pt x="84706" y="0"/>
                  </a:moveTo>
                  <a:lnTo>
                    <a:pt x="517085" y="0"/>
                  </a:lnTo>
                  <a:cubicBezTo>
                    <a:pt x="563868" y="0"/>
                    <a:pt x="601792" y="37924"/>
                    <a:pt x="601792" y="84706"/>
                  </a:cubicBezTo>
                  <a:lnTo>
                    <a:pt x="601792" y="2082760"/>
                  </a:lnTo>
                  <a:cubicBezTo>
                    <a:pt x="601792" y="2129542"/>
                    <a:pt x="563868" y="2167467"/>
                    <a:pt x="517085" y="2167467"/>
                  </a:cubicBezTo>
                  <a:lnTo>
                    <a:pt x="84706" y="2167467"/>
                  </a:lnTo>
                  <a:cubicBezTo>
                    <a:pt x="37924" y="2167467"/>
                    <a:pt x="0" y="2129542"/>
                    <a:pt x="0" y="2082760"/>
                  </a:cubicBezTo>
                  <a:lnTo>
                    <a:pt x="0" y="84706"/>
                  </a:lnTo>
                  <a:cubicBezTo>
                    <a:pt x="0" y="37924"/>
                    <a:pt x="37924" y="0"/>
                    <a:pt x="84706" y="0"/>
                  </a:cubicBezTo>
                  <a:close/>
                </a:path>
              </a:pathLst>
            </a:custGeom>
            <a:solidFill>
              <a:srgbClr val="FFFFFF">
                <a:alpha val="86667"/>
              </a:srgbClr>
            </a:solidFill>
            <a:ln cap="rnd">
              <a:noFill/>
              <a:prstDash val="solid"/>
              <a:round/>
            </a:ln>
          </p:spPr>
        </p:sp>
        <p:sp>
          <p:nvSpPr>
            <p:cNvPr name="TextBox 26" id="26"/>
            <p:cNvSpPr txBox="true"/>
            <p:nvPr/>
          </p:nvSpPr>
          <p:spPr>
            <a:xfrm>
              <a:off x="0" y="-19050"/>
              <a:ext cx="601792" cy="21865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27" id="27"/>
          <p:cNvSpPr/>
          <p:nvPr/>
        </p:nvSpPr>
        <p:spPr>
          <a:xfrm flipH="false" flipV="false" rot="0">
            <a:off x="16075807" y="8585369"/>
            <a:ext cx="1752694" cy="1752694"/>
          </a:xfrm>
          <a:custGeom>
            <a:avLst/>
            <a:gdLst/>
            <a:ahLst/>
            <a:cxnLst/>
            <a:rect r="r" b="b" t="t" l="l"/>
            <a:pathLst>
              <a:path h="1752694" w="1752694">
                <a:moveTo>
                  <a:pt x="0" y="0"/>
                </a:moveTo>
                <a:lnTo>
                  <a:pt x="1752695" y="0"/>
                </a:lnTo>
                <a:lnTo>
                  <a:pt x="1752695" y="1752695"/>
                </a:lnTo>
                <a:lnTo>
                  <a:pt x="0" y="1752695"/>
                </a:lnTo>
                <a:lnTo>
                  <a:pt x="0" y="0"/>
                </a:lnTo>
                <a:close/>
              </a:path>
            </a:pathLst>
          </a:custGeom>
          <a:blipFill>
            <a:blip r:embed="rId3"/>
            <a:stretch>
              <a:fillRect l="0" t="0" r="0" b="0"/>
            </a:stretch>
          </a:blipFill>
        </p:spPr>
      </p:sp>
      <p:sp>
        <p:nvSpPr>
          <p:cNvPr name="Freeform 28" id="28"/>
          <p:cNvSpPr/>
          <p:nvPr/>
        </p:nvSpPr>
        <p:spPr>
          <a:xfrm flipH="false" flipV="false" rot="0">
            <a:off x="13476554" y="8573471"/>
            <a:ext cx="1777995" cy="1776490"/>
          </a:xfrm>
          <a:custGeom>
            <a:avLst/>
            <a:gdLst/>
            <a:ahLst/>
            <a:cxnLst/>
            <a:rect r="r" b="b" t="t" l="l"/>
            <a:pathLst>
              <a:path h="1776490" w="1777995">
                <a:moveTo>
                  <a:pt x="0" y="0"/>
                </a:moveTo>
                <a:lnTo>
                  <a:pt x="1777995" y="0"/>
                </a:lnTo>
                <a:lnTo>
                  <a:pt x="1777995" y="1776490"/>
                </a:lnTo>
                <a:lnTo>
                  <a:pt x="0" y="1776490"/>
                </a:lnTo>
                <a:lnTo>
                  <a:pt x="0" y="0"/>
                </a:lnTo>
                <a:close/>
              </a:path>
            </a:pathLst>
          </a:custGeom>
          <a:blipFill>
            <a:blip r:embed="rId4"/>
            <a:stretch>
              <a:fillRect l="0" t="-42" r="0" b="-42"/>
            </a:stretch>
          </a:blipFill>
        </p:spPr>
      </p:sp>
      <p:sp>
        <p:nvSpPr>
          <p:cNvPr name="Freeform 29" id="29"/>
          <p:cNvSpPr/>
          <p:nvPr/>
        </p:nvSpPr>
        <p:spPr>
          <a:xfrm flipH="false" flipV="false" rot="0">
            <a:off x="10928785" y="8544614"/>
            <a:ext cx="1746974" cy="1746974"/>
          </a:xfrm>
          <a:custGeom>
            <a:avLst/>
            <a:gdLst/>
            <a:ahLst/>
            <a:cxnLst/>
            <a:rect r="r" b="b" t="t" l="l"/>
            <a:pathLst>
              <a:path h="1746974" w="1746974">
                <a:moveTo>
                  <a:pt x="0" y="0"/>
                </a:moveTo>
                <a:lnTo>
                  <a:pt x="1746974" y="0"/>
                </a:lnTo>
                <a:lnTo>
                  <a:pt x="1746974" y="1746975"/>
                </a:lnTo>
                <a:lnTo>
                  <a:pt x="0" y="1746975"/>
                </a:lnTo>
                <a:lnTo>
                  <a:pt x="0" y="0"/>
                </a:lnTo>
                <a:close/>
              </a:path>
            </a:pathLst>
          </a:custGeom>
          <a:blipFill>
            <a:blip r:embed="rId5"/>
            <a:stretch>
              <a:fillRect l="0" t="0" r="0" b="0"/>
            </a:stretch>
          </a:blipFill>
        </p:spPr>
      </p:sp>
      <p:sp>
        <p:nvSpPr>
          <p:cNvPr name="Freeform 30" id="30"/>
          <p:cNvSpPr/>
          <p:nvPr/>
        </p:nvSpPr>
        <p:spPr>
          <a:xfrm flipH="false" flipV="false" rot="0">
            <a:off x="8386681" y="8549203"/>
            <a:ext cx="1737797" cy="1737797"/>
          </a:xfrm>
          <a:custGeom>
            <a:avLst/>
            <a:gdLst/>
            <a:ahLst/>
            <a:cxnLst/>
            <a:rect r="r" b="b" t="t" l="l"/>
            <a:pathLst>
              <a:path h="1737797" w="1737797">
                <a:moveTo>
                  <a:pt x="0" y="0"/>
                </a:moveTo>
                <a:lnTo>
                  <a:pt x="1737797" y="0"/>
                </a:lnTo>
                <a:lnTo>
                  <a:pt x="1737797" y="1737797"/>
                </a:lnTo>
                <a:lnTo>
                  <a:pt x="0" y="1737797"/>
                </a:lnTo>
                <a:lnTo>
                  <a:pt x="0" y="0"/>
                </a:lnTo>
                <a:close/>
              </a:path>
            </a:pathLst>
          </a:custGeom>
          <a:blipFill>
            <a:blip r:embed="rId6"/>
            <a:stretch>
              <a:fillRect l="0" t="0" r="0" b="0"/>
            </a:stretch>
          </a:blipFill>
        </p:spPr>
      </p:sp>
      <p:sp>
        <p:nvSpPr>
          <p:cNvPr name="Freeform 31" id="31"/>
          <p:cNvSpPr/>
          <p:nvPr/>
        </p:nvSpPr>
        <p:spPr>
          <a:xfrm flipH="false" flipV="false" rot="0">
            <a:off x="5863528" y="8573471"/>
            <a:ext cx="1713529" cy="1713529"/>
          </a:xfrm>
          <a:custGeom>
            <a:avLst/>
            <a:gdLst/>
            <a:ahLst/>
            <a:cxnLst/>
            <a:rect r="r" b="b" t="t" l="l"/>
            <a:pathLst>
              <a:path h="1713529" w="1713529">
                <a:moveTo>
                  <a:pt x="0" y="0"/>
                </a:moveTo>
                <a:lnTo>
                  <a:pt x="1713528" y="0"/>
                </a:lnTo>
                <a:lnTo>
                  <a:pt x="1713528" y="1713529"/>
                </a:lnTo>
                <a:lnTo>
                  <a:pt x="0" y="1713529"/>
                </a:lnTo>
                <a:lnTo>
                  <a:pt x="0" y="0"/>
                </a:lnTo>
                <a:close/>
              </a:path>
            </a:pathLst>
          </a:custGeom>
          <a:blipFill>
            <a:blip r:embed="rId7"/>
            <a:stretch>
              <a:fillRect l="0" t="0" r="0" b="0"/>
            </a:stretch>
          </a:blipFill>
        </p:spPr>
      </p:sp>
      <p:sp>
        <p:nvSpPr>
          <p:cNvPr name="Freeform 32" id="32"/>
          <p:cNvSpPr/>
          <p:nvPr/>
        </p:nvSpPr>
        <p:spPr>
          <a:xfrm flipH="false" flipV="false" rot="0">
            <a:off x="3241108" y="8655354"/>
            <a:ext cx="1694608" cy="1694608"/>
          </a:xfrm>
          <a:custGeom>
            <a:avLst/>
            <a:gdLst/>
            <a:ahLst/>
            <a:cxnLst/>
            <a:rect r="r" b="b" t="t" l="l"/>
            <a:pathLst>
              <a:path h="1694608" w="1694608">
                <a:moveTo>
                  <a:pt x="0" y="0"/>
                </a:moveTo>
                <a:lnTo>
                  <a:pt x="1694607" y="0"/>
                </a:lnTo>
                <a:lnTo>
                  <a:pt x="1694607" y="1694607"/>
                </a:lnTo>
                <a:lnTo>
                  <a:pt x="0" y="1694607"/>
                </a:lnTo>
                <a:lnTo>
                  <a:pt x="0" y="0"/>
                </a:lnTo>
                <a:close/>
              </a:path>
            </a:pathLst>
          </a:custGeom>
          <a:blipFill>
            <a:blip r:embed="rId8"/>
            <a:stretch>
              <a:fillRect l="0" t="0" r="0" b="0"/>
            </a:stretch>
          </a:blipFill>
        </p:spPr>
      </p:sp>
      <p:sp>
        <p:nvSpPr>
          <p:cNvPr name="Freeform 33" id="33"/>
          <p:cNvSpPr/>
          <p:nvPr/>
        </p:nvSpPr>
        <p:spPr>
          <a:xfrm flipH="false" flipV="false" rot="0">
            <a:off x="683942" y="8655354"/>
            <a:ext cx="1694608" cy="1694608"/>
          </a:xfrm>
          <a:custGeom>
            <a:avLst/>
            <a:gdLst/>
            <a:ahLst/>
            <a:cxnLst/>
            <a:rect r="r" b="b" t="t" l="l"/>
            <a:pathLst>
              <a:path h="1694608" w="1694608">
                <a:moveTo>
                  <a:pt x="0" y="0"/>
                </a:moveTo>
                <a:lnTo>
                  <a:pt x="1694608" y="0"/>
                </a:lnTo>
                <a:lnTo>
                  <a:pt x="1694608" y="1694607"/>
                </a:lnTo>
                <a:lnTo>
                  <a:pt x="0" y="1694607"/>
                </a:lnTo>
                <a:lnTo>
                  <a:pt x="0" y="0"/>
                </a:lnTo>
                <a:close/>
              </a:path>
            </a:pathLst>
          </a:custGeom>
          <a:blipFill>
            <a:blip r:embed="rId9"/>
            <a:stretch>
              <a:fillRect l="0" t="0" r="0" b="0"/>
            </a:stretch>
          </a:blipFill>
        </p:spPr>
      </p:sp>
      <p:sp>
        <p:nvSpPr>
          <p:cNvPr name="TextBox 34" id="34"/>
          <p:cNvSpPr txBox="true"/>
          <p:nvPr/>
        </p:nvSpPr>
        <p:spPr>
          <a:xfrm rot="0">
            <a:off x="1568194" y="660129"/>
            <a:ext cx="7856181" cy="815340"/>
          </a:xfrm>
          <a:prstGeom prst="rect">
            <a:avLst/>
          </a:prstGeom>
        </p:spPr>
        <p:txBody>
          <a:bodyPr anchor="t" rtlCol="false" tIns="0" lIns="0" bIns="0" rIns="0">
            <a:spAutoFit/>
          </a:bodyPr>
          <a:lstStyle/>
          <a:p>
            <a:pPr algn="ctr" marL="0" indent="0" lvl="0">
              <a:lnSpc>
                <a:spcPts val="6554"/>
              </a:lnSpc>
              <a:spcBef>
                <a:spcPct val="0"/>
              </a:spcBef>
            </a:pPr>
            <a:r>
              <a:rPr lang="en-US" sz="4749" spc="166">
                <a:solidFill>
                  <a:srgbClr val="010101"/>
                </a:solidFill>
                <a:latin typeface="Archivo Black"/>
              </a:rPr>
              <a:t>COMPONENTS OF EC2</a:t>
            </a:r>
          </a:p>
        </p:txBody>
      </p:sp>
      <p:sp>
        <p:nvSpPr>
          <p:cNvPr name="TextBox 35" id="35"/>
          <p:cNvSpPr txBox="true"/>
          <p:nvPr/>
        </p:nvSpPr>
        <p:spPr>
          <a:xfrm rot="0">
            <a:off x="1895351" y="1599294"/>
            <a:ext cx="7357569" cy="1354226"/>
          </a:xfrm>
          <a:prstGeom prst="rect">
            <a:avLst/>
          </a:prstGeom>
        </p:spPr>
        <p:txBody>
          <a:bodyPr anchor="t" rtlCol="false" tIns="0" lIns="0" bIns="0" rIns="0">
            <a:spAutoFit/>
          </a:bodyPr>
          <a:lstStyle/>
          <a:p>
            <a:pPr algn="ctr">
              <a:lnSpc>
                <a:spcPts val="2773"/>
              </a:lnSpc>
            </a:pPr>
            <a:r>
              <a:rPr lang="en-US" sz="2010" spc="196">
                <a:solidFill>
                  <a:srgbClr val="040506"/>
                </a:solidFill>
                <a:latin typeface="Montserrat Light"/>
              </a:rPr>
              <a:t>Amazon EC2 (Elastic Compute Cloud) consists of several key components that enable users to launch and manage virtual servers (instances) in the cloud. Here are the main components of EC2:</a:t>
            </a:r>
          </a:p>
        </p:txBody>
      </p:sp>
      <p:sp>
        <p:nvSpPr>
          <p:cNvPr name="TextBox 36" id="36"/>
          <p:cNvSpPr txBox="true"/>
          <p:nvPr/>
        </p:nvSpPr>
        <p:spPr>
          <a:xfrm rot="0">
            <a:off x="13560791" y="3251735"/>
            <a:ext cx="1721862" cy="14897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Amazon</a:t>
            </a:r>
          </a:p>
          <a:p>
            <a:pPr algn="ctr">
              <a:lnSpc>
                <a:spcPts val="2859"/>
              </a:lnSpc>
              <a:spcBef>
                <a:spcPct val="0"/>
              </a:spcBef>
            </a:pPr>
            <a:r>
              <a:rPr lang="en-US" sz="2199">
                <a:solidFill>
                  <a:srgbClr val="000000"/>
                </a:solidFill>
                <a:latin typeface="Montserrat Light Bold"/>
              </a:rPr>
              <a:t> Machine</a:t>
            </a:r>
          </a:p>
          <a:p>
            <a:pPr algn="ctr">
              <a:lnSpc>
                <a:spcPts val="2859"/>
              </a:lnSpc>
              <a:spcBef>
                <a:spcPct val="0"/>
              </a:spcBef>
            </a:pPr>
            <a:r>
              <a:rPr lang="en-US" sz="2199">
                <a:solidFill>
                  <a:srgbClr val="000000"/>
                </a:solidFill>
                <a:latin typeface="Montserrat Light Bold"/>
              </a:rPr>
              <a:t> Images</a:t>
            </a:r>
          </a:p>
          <a:p>
            <a:pPr algn="ctr">
              <a:lnSpc>
                <a:spcPts val="2859"/>
              </a:lnSpc>
              <a:spcBef>
                <a:spcPct val="0"/>
              </a:spcBef>
            </a:pPr>
            <a:r>
              <a:rPr lang="en-US" sz="2199">
                <a:solidFill>
                  <a:srgbClr val="000000"/>
                </a:solidFill>
                <a:latin typeface="Montserrat Light Bold"/>
              </a:rPr>
              <a:t> (AMIs)</a:t>
            </a:r>
          </a:p>
        </p:txBody>
      </p:sp>
      <p:sp>
        <p:nvSpPr>
          <p:cNvPr name="TextBox 37" id="37"/>
          <p:cNvSpPr txBox="true"/>
          <p:nvPr/>
        </p:nvSpPr>
        <p:spPr>
          <a:xfrm rot="0">
            <a:off x="8544669" y="4763770"/>
            <a:ext cx="1198662" cy="7404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Key pair</a:t>
            </a:r>
          </a:p>
          <a:p>
            <a:pPr algn="ctr">
              <a:lnSpc>
                <a:spcPts val="2859"/>
              </a:lnSpc>
              <a:spcBef>
                <a:spcPct val="0"/>
              </a:spcBef>
            </a:pPr>
            <a:r>
              <a:rPr lang="en-US" sz="2199">
                <a:solidFill>
                  <a:srgbClr val="000000"/>
                </a:solidFill>
                <a:latin typeface="Montserrat Light Bold"/>
              </a:rPr>
              <a:t> (login) </a:t>
            </a:r>
          </a:p>
        </p:txBody>
      </p:sp>
      <p:sp>
        <p:nvSpPr>
          <p:cNvPr name="TextBox 38" id="38"/>
          <p:cNvSpPr txBox="true"/>
          <p:nvPr/>
        </p:nvSpPr>
        <p:spPr>
          <a:xfrm rot="0">
            <a:off x="5816549" y="5702378"/>
            <a:ext cx="1721862" cy="7404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Security Groups</a:t>
            </a:r>
          </a:p>
        </p:txBody>
      </p:sp>
      <p:sp>
        <p:nvSpPr>
          <p:cNvPr name="TextBox 39" id="39"/>
          <p:cNvSpPr txBox="true"/>
          <p:nvPr/>
        </p:nvSpPr>
        <p:spPr>
          <a:xfrm rot="0">
            <a:off x="3241108" y="6954707"/>
            <a:ext cx="1721862" cy="7404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Elastic IP Addresses</a:t>
            </a:r>
          </a:p>
        </p:txBody>
      </p:sp>
      <p:sp>
        <p:nvSpPr>
          <p:cNvPr name="TextBox 40" id="40"/>
          <p:cNvSpPr txBox="true"/>
          <p:nvPr/>
        </p:nvSpPr>
        <p:spPr>
          <a:xfrm rot="0">
            <a:off x="707263" y="7378981"/>
            <a:ext cx="1721862" cy="1115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Elastic Block Store (EBS)</a:t>
            </a:r>
          </a:p>
        </p:txBody>
      </p:sp>
      <p:sp>
        <p:nvSpPr>
          <p:cNvPr name="TextBox 41" id="41"/>
          <p:cNvSpPr txBox="true"/>
          <p:nvPr/>
        </p:nvSpPr>
        <p:spPr>
          <a:xfrm rot="0">
            <a:off x="16192642" y="2557780"/>
            <a:ext cx="1536909" cy="14897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Light Bold"/>
              </a:rPr>
              <a:t>Virtual </a:t>
            </a:r>
          </a:p>
          <a:p>
            <a:pPr algn="ctr">
              <a:lnSpc>
                <a:spcPts val="2859"/>
              </a:lnSpc>
              <a:spcBef>
                <a:spcPct val="0"/>
              </a:spcBef>
            </a:pPr>
            <a:r>
              <a:rPr lang="en-US" sz="2199">
                <a:solidFill>
                  <a:srgbClr val="000000"/>
                </a:solidFill>
                <a:latin typeface="Montserrat Light Bold"/>
              </a:rPr>
              <a:t>private</a:t>
            </a:r>
          </a:p>
          <a:p>
            <a:pPr algn="ctr">
              <a:lnSpc>
                <a:spcPts val="2859"/>
              </a:lnSpc>
              <a:spcBef>
                <a:spcPct val="0"/>
              </a:spcBef>
            </a:pPr>
            <a:r>
              <a:rPr lang="en-US" sz="2199">
                <a:solidFill>
                  <a:srgbClr val="000000"/>
                </a:solidFill>
                <a:latin typeface="Montserrat Light Bold"/>
              </a:rPr>
              <a:t> clouds</a:t>
            </a:r>
          </a:p>
          <a:p>
            <a:pPr algn="ctr">
              <a:lnSpc>
                <a:spcPts val="2859"/>
              </a:lnSpc>
              <a:spcBef>
                <a:spcPct val="0"/>
              </a:spcBef>
            </a:pPr>
            <a:r>
              <a:rPr lang="en-US" sz="2199">
                <a:solidFill>
                  <a:srgbClr val="000000"/>
                </a:solidFill>
                <a:latin typeface="Montserrat Light Bold"/>
              </a:rPr>
              <a:t> (VPCs)</a:t>
            </a:r>
          </a:p>
        </p:txBody>
      </p:sp>
      <p:sp>
        <p:nvSpPr>
          <p:cNvPr name="TextBox 42" id="42"/>
          <p:cNvSpPr txBox="true"/>
          <p:nvPr/>
        </p:nvSpPr>
        <p:spPr>
          <a:xfrm rot="0">
            <a:off x="10511719" y="4341141"/>
            <a:ext cx="2629427" cy="762508"/>
          </a:xfrm>
          <a:prstGeom prst="rect">
            <a:avLst/>
          </a:prstGeom>
        </p:spPr>
        <p:txBody>
          <a:bodyPr anchor="t" rtlCol="false" tIns="0" lIns="0" bIns="0" rIns="0">
            <a:spAutoFit/>
          </a:bodyPr>
          <a:lstStyle/>
          <a:p>
            <a:pPr algn="ctr">
              <a:lnSpc>
                <a:spcPts val="3035"/>
              </a:lnSpc>
            </a:pPr>
            <a:r>
              <a:rPr lang="en-US" sz="2199" spc="30">
                <a:solidFill>
                  <a:srgbClr val="040506"/>
                </a:solidFill>
                <a:latin typeface="Montserrat Light Bold"/>
              </a:rPr>
              <a:t>Instance </a:t>
            </a:r>
          </a:p>
          <a:p>
            <a:pPr algn="ctr" marL="0" indent="0" lvl="0">
              <a:lnSpc>
                <a:spcPts val="3035"/>
              </a:lnSpc>
              <a:spcBef>
                <a:spcPct val="0"/>
              </a:spcBef>
            </a:pPr>
            <a:r>
              <a:rPr lang="en-US" sz="2199" spc="30">
                <a:solidFill>
                  <a:srgbClr val="040506"/>
                </a:solidFill>
                <a:latin typeface="Montserrat Light Bold"/>
              </a:rPr>
              <a:t>types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2000"/>
            </a:blip>
            <a:stretch>
              <a:fillRect l="0" t="-5115" r="0" b="-5115"/>
            </a:stretch>
          </a:blipFill>
        </p:spPr>
      </p:sp>
      <p:grpSp>
        <p:nvGrpSpPr>
          <p:cNvPr name="Group 3" id="3"/>
          <p:cNvGrpSpPr/>
          <p:nvPr/>
        </p:nvGrpSpPr>
        <p:grpSpPr>
          <a:xfrm rot="0">
            <a:off x="1284915" y="682652"/>
            <a:ext cx="15549937" cy="8921696"/>
            <a:chOff x="0" y="0"/>
            <a:chExt cx="4095457" cy="2349747"/>
          </a:xfrm>
        </p:grpSpPr>
        <p:sp>
          <p:nvSpPr>
            <p:cNvPr name="Freeform 4" id="4"/>
            <p:cNvSpPr/>
            <p:nvPr/>
          </p:nvSpPr>
          <p:spPr>
            <a:xfrm flipH="false" flipV="false" rot="0">
              <a:off x="0" y="0"/>
              <a:ext cx="4095457" cy="2349747"/>
            </a:xfrm>
            <a:custGeom>
              <a:avLst/>
              <a:gdLst/>
              <a:ahLst/>
              <a:cxnLst/>
              <a:rect r="r" b="b" t="t" l="l"/>
              <a:pathLst>
                <a:path h="2349747" w="4095457">
                  <a:moveTo>
                    <a:pt x="12447" y="0"/>
                  </a:moveTo>
                  <a:lnTo>
                    <a:pt x="4083010" y="0"/>
                  </a:lnTo>
                  <a:cubicBezTo>
                    <a:pt x="4089884" y="0"/>
                    <a:pt x="4095457" y="5573"/>
                    <a:pt x="4095457" y="12447"/>
                  </a:cubicBezTo>
                  <a:lnTo>
                    <a:pt x="4095457" y="2337300"/>
                  </a:lnTo>
                  <a:cubicBezTo>
                    <a:pt x="4095457" y="2340601"/>
                    <a:pt x="4094145" y="2343767"/>
                    <a:pt x="4091811" y="2346102"/>
                  </a:cubicBezTo>
                  <a:cubicBezTo>
                    <a:pt x="4089477" y="2348436"/>
                    <a:pt x="4086311" y="2349747"/>
                    <a:pt x="4083010" y="2349747"/>
                  </a:cubicBezTo>
                  <a:lnTo>
                    <a:pt x="12447" y="2349747"/>
                  </a:lnTo>
                  <a:cubicBezTo>
                    <a:pt x="9146" y="2349747"/>
                    <a:pt x="5980" y="2348436"/>
                    <a:pt x="3646" y="2346102"/>
                  </a:cubicBezTo>
                  <a:cubicBezTo>
                    <a:pt x="1311" y="2343767"/>
                    <a:pt x="0" y="2340601"/>
                    <a:pt x="0" y="2337300"/>
                  </a:cubicBezTo>
                  <a:lnTo>
                    <a:pt x="0" y="12447"/>
                  </a:lnTo>
                  <a:cubicBezTo>
                    <a:pt x="0" y="9146"/>
                    <a:pt x="1311" y="5980"/>
                    <a:pt x="3646" y="3646"/>
                  </a:cubicBezTo>
                  <a:cubicBezTo>
                    <a:pt x="5980" y="1311"/>
                    <a:pt x="9146" y="0"/>
                    <a:pt x="12447" y="0"/>
                  </a:cubicBezTo>
                  <a:close/>
                </a:path>
              </a:pathLst>
            </a:custGeom>
            <a:solidFill>
              <a:srgbClr val="FFFFFF">
                <a:alpha val="86667"/>
              </a:srgbClr>
            </a:solidFill>
          </p:spPr>
        </p:sp>
        <p:sp>
          <p:nvSpPr>
            <p:cNvPr name="TextBox 5" id="5"/>
            <p:cNvSpPr txBox="true"/>
            <p:nvPr/>
          </p:nvSpPr>
          <p:spPr>
            <a:xfrm>
              <a:off x="0" y="-19050"/>
              <a:ext cx="4095457" cy="236879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5384439" y="2586358"/>
            <a:ext cx="7350890" cy="6099674"/>
          </a:xfrm>
          <a:custGeom>
            <a:avLst/>
            <a:gdLst/>
            <a:ahLst/>
            <a:cxnLst/>
            <a:rect r="r" b="b" t="t" l="l"/>
            <a:pathLst>
              <a:path h="6099674" w="7350890">
                <a:moveTo>
                  <a:pt x="0" y="0"/>
                </a:moveTo>
                <a:lnTo>
                  <a:pt x="7350889" y="0"/>
                </a:lnTo>
                <a:lnTo>
                  <a:pt x="7350889" y="6099674"/>
                </a:lnTo>
                <a:lnTo>
                  <a:pt x="0" y="6099674"/>
                </a:lnTo>
                <a:lnTo>
                  <a:pt x="0" y="0"/>
                </a:lnTo>
                <a:close/>
              </a:path>
            </a:pathLst>
          </a:custGeom>
          <a:blipFill>
            <a:blip r:embed="rId3"/>
            <a:stretch>
              <a:fillRect l="0" t="0" r="0" b="0"/>
            </a:stretch>
          </a:blipFill>
        </p:spPr>
      </p:sp>
      <p:sp>
        <p:nvSpPr>
          <p:cNvPr name="TextBox 7" id="7"/>
          <p:cNvSpPr txBox="true"/>
          <p:nvPr/>
        </p:nvSpPr>
        <p:spPr>
          <a:xfrm rot="0">
            <a:off x="1110556" y="933450"/>
            <a:ext cx="803344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DEMONSTRATION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5644" t="0" r="-35644"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36191" t="0" r="-361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5120" r="0" b="-5120"/>
              </a:stretch>
            </a:blipFill>
          </p:spPr>
        </p:sp>
      </p:grpSp>
      <p:sp>
        <p:nvSpPr>
          <p:cNvPr name="Freeform 11" id="11"/>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2" id="12"/>
          <p:cNvGrpSpPr/>
          <p:nvPr/>
        </p:nvGrpSpPr>
        <p:grpSpPr>
          <a:xfrm rot="0">
            <a:off x="12924060" y="7191421"/>
            <a:ext cx="2799147" cy="2799147"/>
            <a:chOff x="0" y="0"/>
            <a:chExt cx="6350000" cy="6350000"/>
          </a:xfrm>
        </p:grpSpPr>
        <p:sp>
          <p:nvSpPr>
            <p:cNvPr name="Freeform 13" id="1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51951" t="0" r="-51951" b="0"/>
              </a:stretch>
            </a:blipFill>
          </p:spPr>
        </p:sp>
      </p:grpSp>
      <p:sp>
        <p:nvSpPr>
          <p:cNvPr name="Freeform 14" id="14"/>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5" id="15"/>
          <p:cNvGrpSpPr/>
          <p:nvPr/>
        </p:nvGrpSpPr>
        <p:grpSpPr>
          <a:xfrm rot="0">
            <a:off x="12924060" y="3727391"/>
            <a:ext cx="2799147" cy="2799147"/>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5095" t="0" r="-25095" b="0"/>
              </a:stretch>
            </a:blipFill>
          </p:spPr>
        </p:sp>
      </p:grpSp>
      <p:sp>
        <p:nvSpPr>
          <p:cNvPr name="Freeform 17" id="17"/>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8" id="18"/>
          <p:cNvGrpSpPr/>
          <p:nvPr/>
        </p:nvGrpSpPr>
        <p:grpSpPr>
          <a:xfrm rot="0">
            <a:off x="12924060" y="260338"/>
            <a:ext cx="2799147" cy="2799147"/>
            <a:chOff x="0" y="0"/>
            <a:chExt cx="6350000" cy="6350000"/>
          </a:xfrm>
        </p:grpSpPr>
        <p:sp>
          <p:nvSpPr>
            <p:cNvPr name="Freeform 19" id="1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10" t="0" r="-10" b="0"/>
              </a:stretch>
            </a:blipFill>
          </p:spPr>
        </p:sp>
      </p:grpSp>
      <p:sp>
        <p:nvSpPr>
          <p:cNvPr name="Freeform 20" id="20"/>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1" id="21"/>
          <p:cNvGrpSpPr/>
          <p:nvPr/>
        </p:nvGrpSpPr>
        <p:grpSpPr>
          <a:xfrm rot="0">
            <a:off x="16189931" y="5273669"/>
            <a:ext cx="2799147" cy="2799147"/>
            <a:chOff x="0" y="0"/>
            <a:chExt cx="6350000" cy="6350000"/>
          </a:xfrm>
        </p:grpSpPr>
        <p:sp>
          <p:nvSpPr>
            <p:cNvPr name="Freeform 22" id="2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78231" t="0" r="0" b="0"/>
              </a:stretch>
            </a:blipFill>
          </p:spPr>
        </p:sp>
      </p:grpSp>
      <p:sp>
        <p:nvSpPr>
          <p:cNvPr name="Freeform 23" id="23"/>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4" id="24"/>
          <p:cNvGrpSpPr/>
          <p:nvPr/>
        </p:nvGrpSpPr>
        <p:grpSpPr>
          <a:xfrm rot="0">
            <a:off x="16189931" y="1809639"/>
            <a:ext cx="2799147" cy="2799147"/>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23698" t="0" r="-23698" b="0"/>
              </a:stretch>
            </a:blipFill>
          </p:spPr>
        </p:sp>
      </p:grpSp>
      <p:sp>
        <p:nvSpPr>
          <p:cNvPr name="Freeform 26" id="26"/>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7" id="27"/>
          <p:cNvGrpSpPr/>
          <p:nvPr/>
        </p:nvGrpSpPr>
        <p:grpSpPr>
          <a:xfrm rot="0">
            <a:off x="16189931" y="-1657415"/>
            <a:ext cx="2799147" cy="2799147"/>
            <a:chOff x="0" y="0"/>
            <a:chExt cx="6350000" cy="6350000"/>
          </a:xfrm>
        </p:grpSpPr>
        <p:sp>
          <p:nvSpPr>
            <p:cNvPr name="Freeform 28" id="2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1"/>
              <a:stretch>
                <a:fillRect l="-24991" t="0" r="-24991" b="0"/>
              </a:stretch>
            </a:blipFill>
          </p:spPr>
        </p:sp>
      </p:grpSp>
      <p:grpSp>
        <p:nvGrpSpPr>
          <p:cNvPr name="Group 29" id="29"/>
          <p:cNvGrpSpPr/>
          <p:nvPr/>
        </p:nvGrpSpPr>
        <p:grpSpPr>
          <a:xfrm rot="0">
            <a:off x="16189931" y="8703201"/>
            <a:ext cx="2799147" cy="2799147"/>
            <a:chOff x="0" y="0"/>
            <a:chExt cx="6350000" cy="6350000"/>
          </a:xfrm>
        </p:grpSpPr>
        <p:sp>
          <p:nvSpPr>
            <p:cNvPr name="Freeform 30" id="3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2"/>
              <a:stretch>
                <a:fillRect l="0" t="-25078" r="0" b="-25078"/>
              </a:stretch>
            </a:blipFill>
          </p:spPr>
        </p:sp>
      </p:grpSp>
      <p:sp>
        <p:nvSpPr>
          <p:cNvPr name="TextBox 31" id="31"/>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FOR WATCHING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42918" y="0"/>
            <a:ext cx="8585708" cy="10287000"/>
            <a:chOff x="0" y="0"/>
            <a:chExt cx="8585708" cy="10287000"/>
          </a:xfrm>
        </p:grpSpPr>
        <p:sp>
          <p:nvSpPr>
            <p:cNvPr name="Freeform 6" id="6"/>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3250" t="0" r="-53250" b="0"/>
              </a:stretch>
            </a:blipFill>
          </p:spPr>
        </p:sp>
      </p:grpSp>
      <p:grpSp>
        <p:nvGrpSpPr>
          <p:cNvPr name="Group 7" id="7"/>
          <p:cNvGrpSpPr/>
          <p:nvPr/>
        </p:nvGrpSpPr>
        <p:grpSpPr>
          <a:xfrm rot="0">
            <a:off x="8043788" y="1028700"/>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19807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2978957" y="8694410"/>
            <a:ext cx="563755" cy="370028"/>
          </a:xfrm>
          <a:custGeom>
            <a:avLst/>
            <a:gdLst/>
            <a:ahLst/>
            <a:cxnLst/>
            <a:rect r="r" b="b" t="t" l="l"/>
            <a:pathLst>
              <a:path h="370028" w="563755">
                <a:moveTo>
                  <a:pt x="0" y="0"/>
                </a:moveTo>
                <a:lnTo>
                  <a:pt x="563755" y="0"/>
                </a:lnTo>
                <a:lnTo>
                  <a:pt x="563755" y="370029"/>
                </a:lnTo>
                <a:lnTo>
                  <a:pt x="0" y="3700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140479" y="1753187"/>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QNA</a:t>
            </a:r>
          </a:p>
        </p:txBody>
      </p:sp>
      <p:sp>
        <p:nvSpPr>
          <p:cNvPr name="TextBox 12" id="12"/>
          <p:cNvSpPr txBox="true"/>
          <p:nvPr/>
        </p:nvSpPr>
        <p:spPr>
          <a:xfrm rot="0">
            <a:off x="13645929" y="8693530"/>
            <a:ext cx="3788059" cy="343214"/>
          </a:xfrm>
          <a:prstGeom prst="rect">
            <a:avLst/>
          </a:prstGeom>
        </p:spPr>
        <p:txBody>
          <a:bodyPr anchor="t" rtlCol="false" tIns="0" lIns="0" bIns="0" rIns="0">
            <a:spAutoFit/>
          </a:bodyPr>
          <a:lstStyle/>
          <a:p>
            <a:pPr marL="0" indent="0" lvl="0">
              <a:lnSpc>
                <a:spcPts val="2856"/>
              </a:lnSpc>
              <a:spcBef>
                <a:spcPct val="0"/>
              </a:spcBef>
            </a:pPr>
            <a:r>
              <a:rPr lang="en-US" sz="2069">
                <a:solidFill>
                  <a:srgbClr val="000000"/>
                </a:solidFill>
                <a:latin typeface="Montserrat Light"/>
              </a:rPr>
              <a:t>sonalivaigankar2@gmail.com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DAF7ofoUFNw</dc:identifier>
  <dcterms:modified xsi:type="dcterms:W3CDTF">2011-08-01T06:04:30Z</dcterms:modified>
  <cp:revision>1</cp:revision>
  <dc:title>Grey Modern Professional Business Project Presentation</dc:title>
</cp:coreProperties>
</file>